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  <p:sldId id="261" r:id="rId9"/>
    <p:sldId id="279" r:id="rId10"/>
    <p:sldId id="268" r:id="rId11"/>
    <p:sldId id="262" r:id="rId12"/>
    <p:sldId id="280" r:id="rId13"/>
    <p:sldId id="281" r:id="rId14"/>
    <p:sldId id="282" r:id="rId15"/>
    <p:sldId id="283" r:id="rId16"/>
    <p:sldId id="278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CAA6-5232-44A5-8A93-67A7B550A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1C44-D3CF-4742-B875-5FDBC684B2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</p:spPr>
        <p:txBody>
          <a:bodyPr lIns="71437" tIns="71437" rIns="71437" bIns="71437"/>
          <a:lstStyle>
            <a:lvl1pPr defTabSz="410845">
              <a:defRPr sz="11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 panose="020005030000000200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410845"/>
          </a:lstStyle>
          <a:p>
            <a:r>
              <a:t>标题文本</a:t>
            </a:r>
          </a:p>
        </p:txBody>
      </p:sp>
      <p:sp>
        <p:nvSpPr>
          <p:cNvPr id="3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410845">
              <a:spcBef>
                <a:spcPts val="0"/>
              </a:spcBef>
              <a:buSzTx/>
              <a:buNone/>
              <a:defRPr sz="2200"/>
            </a:lvl1pPr>
            <a:lvl2pPr marL="0" indent="114300" algn="ctr" defTabSz="410845">
              <a:spcBef>
                <a:spcPts val="0"/>
              </a:spcBef>
              <a:buSzTx/>
              <a:buNone/>
              <a:defRPr sz="2200"/>
            </a:lvl2pPr>
            <a:lvl3pPr marL="0" indent="228600" algn="ctr" defTabSz="410845">
              <a:spcBef>
                <a:spcPts val="0"/>
              </a:spcBef>
              <a:buSzTx/>
              <a:buNone/>
              <a:defRPr sz="2200"/>
            </a:lvl3pPr>
            <a:lvl4pPr marL="0" indent="342900" algn="ctr" defTabSz="410845">
              <a:spcBef>
                <a:spcPts val="0"/>
              </a:spcBef>
              <a:buSzTx/>
              <a:buNone/>
              <a:defRPr sz="2200"/>
            </a:lvl4pPr>
            <a:lvl5pPr marL="0" indent="457200" algn="ctr" defTabSz="410845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410845"/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428045" y="804333"/>
            <a:ext cx="9335911" cy="1016001"/>
          </a:xfrm>
          <a:prstGeom prst="rect">
            <a:avLst/>
          </a:prstGeom>
        </p:spPr>
        <p:txBody>
          <a:bodyPr lIns="45155" tIns="45155" rIns="45155" bIns="45155"/>
          <a:lstStyle>
            <a:lvl1pPr>
              <a:defRPr sz="5500"/>
            </a:lvl1pPr>
          </a:lstStyle>
          <a:p>
            <a:r>
              <a:t>标题文本</a:t>
            </a:r>
          </a:p>
        </p:txBody>
      </p:sp>
      <p:sp>
        <p:nvSpPr>
          <p:cNvPr id="44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428045" y="1820333"/>
            <a:ext cx="9335911" cy="4092223"/>
          </a:xfrm>
          <a:prstGeom prst="rect">
            <a:avLst/>
          </a:prstGeom>
        </p:spPr>
        <p:txBody>
          <a:bodyPr lIns="45155" tIns="45155" rIns="45155" bIns="45155"/>
          <a:lstStyle>
            <a:lvl1pPr marL="293370" indent="-293370">
              <a:spcBef>
                <a:spcPts val="2950"/>
              </a:spcBef>
              <a:defRPr sz="2400"/>
            </a:lvl1pPr>
            <a:lvl2pPr marL="610870" indent="-293370">
              <a:spcBef>
                <a:spcPts val="2950"/>
              </a:spcBef>
              <a:defRPr sz="2400"/>
            </a:lvl2pPr>
            <a:lvl3pPr marL="928370" indent="-293370">
              <a:spcBef>
                <a:spcPts val="2950"/>
              </a:spcBef>
              <a:defRPr sz="2400"/>
            </a:lvl3pPr>
            <a:lvl4pPr marL="1245870" indent="-293370">
              <a:spcBef>
                <a:spcPts val="2950"/>
              </a:spcBef>
              <a:defRPr sz="2400"/>
            </a:lvl4pPr>
            <a:lvl5pPr marL="1563370" indent="-293370">
              <a:spcBef>
                <a:spcPts val="2950"/>
              </a:spcBef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6813" y="6194778"/>
            <a:ext cx="248286" cy="245080"/>
          </a:xfrm>
          <a:prstGeom prst="rect">
            <a:avLst/>
          </a:prstGeom>
        </p:spPr>
        <p:txBody>
          <a:bodyPr lIns="45155" tIns="45155" rIns="45155" bIns="45155"/>
          <a:lstStyle>
            <a:lvl1pPr>
              <a:defRPr sz="10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等腰三角形 12"/>
          <p:cNvSpPr/>
          <p:nvPr/>
        </p:nvSpPr>
        <p:spPr>
          <a:xfrm rot="10800000">
            <a:off x="4727848" y="332656"/>
            <a:ext cx="432049" cy="288033"/>
          </a:xfrm>
          <a:prstGeom prst="triangle">
            <a:avLst/>
          </a:prstGeom>
          <a:solidFill>
            <a:srgbClr val="1091E0"/>
          </a:solidFill>
          <a:ln w="12700">
            <a:miter lim="400000"/>
          </a:ln>
        </p:spPr>
        <p:txBody>
          <a:bodyPr tIns="45720" bIns="45720" anchor="ctr"/>
          <a:lstStyle/>
          <a:p>
            <a:pPr algn="ctr" defTabSz="914400" hangingPunct="0">
              <a:defRPr sz="3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800" kern="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5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9864" y="692695"/>
            <a:ext cx="5702152" cy="35746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0" indent="2286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2pPr>
            <a:lvl3pPr marL="0" indent="4572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3pPr>
            <a:lvl4pPr marL="0" indent="6858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4pPr>
            <a:lvl5pPr marL="0" indent="9144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9912424" y="6479758"/>
            <a:ext cx="492440" cy="4616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def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grpSp>
        <p:nvGrpSpPr>
          <p:cNvPr id="57" name="矩形 10"/>
          <p:cNvGrpSpPr/>
          <p:nvPr/>
        </p:nvGrpSpPr>
        <p:grpSpPr>
          <a:xfrm>
            <a:off x="1524000" y="287"/>
            <a:ext cx="2260801" cy="476386"/>
            <a:chOff x="0" y="-1"/>
            <a:chExt cx="4521600" cy="952770"/>
          </a:xfrm>
        </p:grpSpPr>
        <p:sp>
          <p:nvSpPr>
            <p:cNvPr id="55" name="矩形"/>
            <p:cNvSpPr/>
            <p:nvPr/>
          </p:nvSpPr>
          <p:spPr>
            <a:xfrm>
              <a:off x="0" y="-1"/>
              <a:ext cx="4521600" cy="95277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808080"/>
                </a:solidFill>
                <a:sym typeface="微软雅黑" panose="020B0503020204020204" charset="-122"/>
              </a:endParaRPr>
            </a:p>
          </p:txBody>
        </p:sp>
        <p:sp>
          <p:nvSpPr>
            <p:cNvPr id="56" name="What"/>
            <p:cNvSpPr txBox="1"/>
            <p:nvPr/>
          </p:nvSpPr>
          <p:spPr>
            <a:xfrm>
              <a:off x="0" y="76277"/>
              <a:ext cx="4521600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/>
                <a:t>What</a:t>
              </a:r>
              <a:endParaRPr sz="1400" kern="0"/>
            </a:p>
          </p:txBody>
        </p:sp>
      </p:grpSp>
      <p:grpSp>
        <p:nvGrpSpPr>
          <p:cNvPr id="60" name="矩形 15"/>
          <p:cNvGrpSpPr/>
          <p:nvPr/>
        </p:nvGrpSpPr>
        <p:grpSpPr>
          <a:xfrm>
            <a:off x="6108170" y="-1"/>
            <a:ext cx="2260801" cy="476386"/>
            <a:chOff x="0" y="-1"/>
            <a:chExt cx="4521600" cy="952770"/>
          </a:xfrm>
        </p:grpSpPr>
        <p:sp>
          <p:nvSpPr>
            <p:cNvPr id="58" name="矩形"/>
            <p:cNvSpPr/>
            <p:nvPr/>
          </p:nvSpPr>
          <p:spPr>
            <a:xfrm>
              <a:off x="0" y="-1"/>
              <a:ext cx="4521600" cy="95277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808080"/>
                </a:solidFill>
                <a:sym typeface="微软雅黑" panose="020B0503020204020204" charset="-122"/>
              </a:endParaRPr>
            </a:p>
          </p:txBody>
        </p:sp>
        <p:sp>
          <p:nvSpPr>
            <p:cNvPr id="59" name="How"/>
            <p:cNvSpPr txBox="1"/>
            <p:nvPr/>
          </p:nvSpPr>
          <p:spPr>
            <a:xfrm>
              <a:off x="0" y="76277"/>
              <a:ext cx="4521600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/>
                <a:t>How</a:t>
              </a:r>
              <a:endParaRPr sz="1400" kern="0"/>
            </a:p>
          </p:txBody>
        </p:sp>
      </p:grpSp>
      <p:grpSp>
        <p:nvGrpSpPr>
          <p:cNvPr id="63" name="矩形 16"/>
          <p:cNvGrpSpPr/>
          <p:nvPr/>
        </p:nvGrpSpPr>
        <p:grpSpPr>
          <a:xfrm>
            <a:off x="8400256" y="-1"/>
            <a:ext cx="2267745" cy="476386"/>
            <a:chOff x="0" y="-1"/>
            <a:chExt cx="4535488" cy="952770"/>
          </a:xfrm>
        </p:grpSpPr>
        <p:sp>
          <p:nvSpPr>
            <p:cNvPr id="61" name="矩形"/>
            <p:cNvSpPr/>
            <p:nvPr/>
          </p:nvSpPr>
          <p:spPr>
            <a:xfrm>
              <a:off x="0" y="-1"/>
              <a:ext cx="4535488" cy="95277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808080"/>
                </a:solidFill>
                <a:sym typeface="微软雅黑" panose="020B0503020204020204" charset="-122"/>
              </a:endParaRPr>
            </a:p>
          </p:txBody>
        </p:sp>
        <p:sp>
          <p:nvSpPr>
            <p:cNvPr id="62" name="Need"/>
            <p:cNvSpPr txBox="1"/>
            <p:nvPr/>
          </p:nvSpPr>
          <p:spPr>
            <a:xfrm>
              <a:off x="0" y="76277"/>
              <a:ext cx="4535488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/>
                <a:t>Need</a:t>
              </a:r>
              <a:endParaRPr sz="1400" kern="0"/>
            </a:p>
          </p:txBody>
        </p:sp>
      </p:grpSp>
      <p:grpSp>
        <p:nvGrpSpPr>
          <p:cNvPr id="66" name="矩形 11"/>
          <p:cNvGrpSpPr/>
          <p:nvPr/>
        </p:nvGrpSpPr>
        <p:grpSpPr>
          <a:xfrm>
            <a:off x="3816085" y="286"/>
            <a:ext cx="2260801" cy="522105"/>
            <a:chOff x="0" y="-1"/>
            <a:chExt cx="4521600" cy="1044208"/>
          </a:xfrm>
        </p:grpSpPr>
        <p:sp>
          <p:nvSpPr>
            <p:cNvPr id="64" name="矩形"/>
            <p:cNvSpPr/>
            <p:nvPr/>
          </p:nvSpPr>
          <p:spPr>
            <a:xfrm>
              <a:off x="0" y="-1"/>
              <a:ext cx="4521600" cy="1044208"/>
            </a:xfrm>
            <a:prstGeom prst="rect">
              <a:avLst/>
            </a:prstGeom>
            <a:solidFill>
              <a:srgbClr val="1091E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FFFFFF"/>
                </a:solidFill>
                <a:sym typeface="微软雅黑" panose="020B0503020204020204" charset="-122"/>
              </a:endParaRPr>
            </a:p>
          </p:txBody>
        </p:sp>
        <p:sp>
          <p:nvSpPr>
            <p:cNvPr id="65" name="Why"/>
            <p:cNvSpPr txBox="1"/>
            <p:nvPr/>
          </p:nvSpPr>
          <p:spPr>
            <a:xfrm>
              <a:off x="0" y="121995"/>
              <a:ext cx="4521600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>
                  <a:solidFill>
                    <a:srgbClr val="FFFFFF"/>
                  </a:solidFill>
                </a:rPr>
                <a:t>Why</a:t>
              </a:r>
              <a:endParaRPr sz="1400" kern="0">
                <a:solidFill>
                  <a:srgbClr val="FFFFFF"/>
                </a:solidFill>
              </a:endParaRPr>
            </a:p>
          </p:txBody>
        </p:sp>
      </p:grpSp>
      <p:sp>
        <p:nvSpPr>
          <p:cNvPr id="67" name="矩形 13"/>
          <p:cNvSpPr/>
          <p:nvPr/>
        </p:nvSpPr>
        <p:spPr>
          <a:xfrm>
            <a:off x="1524000" y="476672"/>
            <a:ext cx="9144000" cy="45720"/>
          </a:xfrm>
          <a:prstGeom prst="rect">
            <a:avLst/>
          </a:prstGeom>
          <a:solidFill>
            <a:srgbClr val="1091E0"/>
          </a:solidFill>
          <a:ln w="12700">
            <a:miter lim="400000"/>
          </a:ln>
        </p:spPr>
        <p:txBody>
          <a:bodyPr tIns="45720" bIns="45720" anchor="ctr"/>
          <a:lstStyle/>
          <a:p>
            <a:pPr algn="ctr" defTabSz="914400" hangingPunct="0">
              <a:defRPr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400" kern="0">
              <a:solidFill>
                <a:srgbClr val="FFFFFF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封面">
    <p:bg>
      <p:bgPr>
        <a:solidFill>
          <a:srgbClr val="0A5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演示文档的标题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148844" y="2426075"/>
            <a:ext cx="7609111" cy="898322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410845">
              <a:spcBef>
                <a:spcPts val="0"/>
              </a:spcBef>
              <a:buSzTx/>
              <a:buNone/>
              <a:defRPr sz="4900">
                <a:solidFill>
                  <a:srgbClr val="FFFFFF"/>
                </a:solidFill>
                <a:latin typeface="Segoe Print" panose="02000600000000000000" charset="0"/>
                <a:ea typeface="Segoe Print" panose="02000600000000000000" charset="0"/>
                <a:cs typeface="Segoe Print" panose="02000600000000000000" charset="0"/>
                <a:sym typeface="Lantinghei SC Extralight"/>
              </a:defRPr>
            </a:lvl1pPr>
          </a:lstStyle>
          <a:p>
            <a:r>
              <a:t>演示文档的标题</a:t>
            </a:r>
          </a:p>
        </p:txBody>
      </p:sp>
      <p:sp>
        <p:nvSpPr>
          <p:cNvPr id="26" name="作者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48844" y="3415083"/>
            <a:ext cx="7609110" cy="467435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410845"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Segoe Print" panose="02000600000000000000" charset="0"/>
                <a:ea typeface="Segoe Print" panose="02000600000000000000" charset="0"/>
                <a:cs typeface="Segoe Print" panose="02000600000000000000" charset="0"/>
                <a:sym typeface="Lantinghei SC Extralight"/>
              </a:defRPr>
            </a:lvl1pPr>
          </a:lstStyle>
          <a:p>
            <a:r>
              <a:t>作者</a:t>
            </a:r>
          </a:p>
        </p:txBody>
      </p:sp>
      <p:sp>
        <p:nvSpPr>
          <p:cNvPr id="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9742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410845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410845"/>
          </a:lstStyle>
          <a:p>
            <a:r>
              <a:t>标题文本</a:t>
            </a:r>
          </a:p>
        </p:txBody>
      </p:sp>
      <p:sp>
        <p:nvSpPr>
          <p:cNvPr id="3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410845">
              <a:spcBef>
                <a:spcPts val="0"/>
              </a:spcBef>
              <a:buSzTx/>
              <a:buNone/>
              <a:defRPr sz="2200"/>
            </a:lvl1pPr>
            <a:lvl2pPr marL="0" indent="114300" algn="ctr" defTabSz="410845">
              <a:spcBef>
                <a:spcPts val="0"/>
              </a:spcBef>
              <a:buSzTx/>
              <a:buNone/>
              <a:defRPr sz="2200"/>
            </a:lvl2pPr>
            <a:lvl3pPr marL="0" indent="228600" algn="ctr" defTabSz="410845">
              <a:spcBef>
                <a:spcPts val="0"/>
              </a:spcBef>
              <a:buSzTx/>
              <a:buNone/>
              <a:defRPr sz="2200"/>
            </a:lvl3pPr>
            <a:lvl4pPr marL="0" indent="342900" algn="ctr" defTabSz="410845">
              <a:spcBef>
                <a:spcPts val="0"/>
              </a:spcBef>
              <a:buSzTx/>
              <a:buNone/>
              <a:defRPr sz="2200"/>
            </a:lvl4pPr>
            <a:lvl5pPr marL="0" indent="457200" algn="ctr" defTabSz="410845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410845"/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428045" y="804333"/>
            <a:ext cx="9335911" cy="1016001"/>
          </a:xfrm>
          <a:prstGeom prst="rect">
            <a:avLst/>
          </a:prstGeom>
        </p:spPr>
        <p:txBody>
          <a:bodyPr lIns="45155" tIns="45155" rIns="45155" bIns="45155"/>
          <a:lstStyle>
            <a:lvl1pPr>
              <a:defRPr sz="5500"/>
            </a:lvl1pPr>
          </a:lstStyle>
          <a:p>
            <a:r>
              <a:t>标题文本</a:t>
            </a:r>
          </a:p>
        </p:txBody>
      </p:sp>
      <p:sp>
        <p:nvSpPr>
          <p:cNvPr id="44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428045" y="1820333"/>
            <a:ext cx="9335911" cy="4092223"/>
          </a:xfrm>
          <a:prstGeom prst="rect">
            <a:avLst/>
          </a:prstGeom>
        </p:spPr>
        <p:txBody>
          <a:bodyPr lIns="45155" tIns="45155" rIns="45155" bIns="45155"/>
          <a:lstStyle>
            <a:lvl1pPr marL="293370" indent="-293370">
              <a:spcBef>
                <a:spcPts val="2950"/>
              </a:spcBef>
              <a:defRPr sz="2400"/>
            </a:lvl1pPr>
            <a:lvl2pPr marL="610870" indent="-293370">
              <a:spcBef>
                <a:spcPts val="2950"/>
              </a:spcBef>
              <a:defRPr sz="2400"/>
            </a:lvl2pPr>
            <a:lvl3pPr marL="928370" indent="-293370">
              <a:spcBef>
                <a:spcPts val="2950"/>
              </a:spcBef>
              <a:defRPr sz="2400"/>
            </a:lvl3pPr>
            <a:lvl4pPr marL="1245870" indent="-293370">
              <a:spcBef>
                <a:spcPts val="2950"/>
              </a:spcBef>
              <a:defRPr sz="2400"/>
            </a:lvl4pPr>
            <a:lvl5pPr marL="1563370" indent="-293370">
              <a:spcBef>
                <a:spcPts val="2950"/>
              </a:spcBef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6813" y="6194778"/>
            <a:ext cx="248286" cy="245080"/>
          </a:xfrm>
          <a:prstGeom prst="rect">
            <a:avLst/>
          </a:prstGeom>
        </p:spPr>
        <p:txBody>
          <a:bodyPr lIns="45155" tIns="45155" rIns="45155" bIns="45155"/>
          <a:lstStyle>
            <a:lvl1pPr>
              <a:defRPr sz="10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等腰三角形 12"/>
          <p:cNvSpPr/>
          <p:nvPr/>
        </p:nvSpPr>
        <p:spPr>
          <a:xfrm rot="10800000">
            <a:off x="4727848" y="332656"/>
            <a:ext cx="432049" cy="288033"/>
          </a:xfrm>
          <a:prstGeom prst="triangle">
            <a:avLst/>
          </a:prstGeom>
          <a:solidFill>
            <a:srgbClr val="1091E0"/>
          </a:solidFill>
          <a:ln w="12700">
            <a:miter lim="400000"/>
          </a:ln>
        </p:spPr>
        <p:txBody>
          <a:bodyPr tIns="45720" bIns="45720" anchor="ctr"/>
          <a:lstStyle/>
          <a:p>
            <a:pPr algn="ctr" defTabSz="914400" hangingPunct="0">
              <a:defRPr sz="3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800" kern="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5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9864" y="692695"/>
            <a:ext cx="5702152" cy="35746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0" indent="2286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2pPr>
            <a:lvl3pPr marL="0" indent="4572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3pPr>
            <a:lvl4pPr marL="0" indent="6858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4pPr>
            <a:lvl5pPr marL="0" indent="914400" defTabSz="914400">
              <a:spcBef>
                <a:spcPts val="0"/>
              </a:spcBef>
              <a:buSzTx/>
              <a:buNone/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9912424" y="6479758"/>
            <a:ext cx="492440" cy="4616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def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grpSp>
        <p:nvGrpSpPr>
          <p:cNvPr id="57" name="矩形 10"/>
          <p:cNvGrpSpPr/>
          <p:nvPr/>
        </p:nvGrpSpPr>
        <p:grpSpPr>
          <a:xfrm>
            <a:off x="1524000" y="287"/>
            <a:ext cx="2260801" cy="476386"/>
            <a:chOff x="0" y="-1"/>
            <a:chExt cx="4521600" cy="952770"/>
          </a:xfrm>
        </p:grpSpPr>
        <p:sp>
          <p:nvSpPr>
            <p:cNvPr id="55" name="矩形"/>
            <p:cNvSpPr/>
            <p:nvPr/>
          </p:nvSpPr>
          <p:spPr>
            <a:xfrm>
              <a:off x="0" y="-1"/>
              <a:ext cx="4521600" cy="95277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808080"/>
                </a:solidFill>
                <a:sym typeface="微软雅黑" panose="020B0503020204020204" charset="-122"/>
              </a:endParaRPr>
            </a:p>
          </p:txBody>
        </p:sp>
        <p:sp>
          <p:nvSpPr>
            <p:cNvPr id="56" name="What"/>
            <p:cNvSpPr txBox="1"/>
            <p:nvPr/>
          </p:nvSpPr>
          <p:spPr>
            <a:xfrm>
              <a:off x="0" y="76277"/>
              <a:ext cx="4521600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/>
                <a:t>What</a:t>
              </a:r>
              <a:endParaRPr sz="1400" kern="0"/>
            </a:p>
          </p:txBody>
        </p:sp>
      </p:grpSp>
      <p:grpSp>
        <p:nvGrpSpPr>
          <p:cNvPr id="60" name="矩形 15"/>
          <p:cNvGrpSpPr/>
          <p:nvPr/>
        </p:nvGrpSpPr>
        <p:grpSpPr>
          <a:xfrm>
            <a:off x="6108170" y="-1"/>
            <a:ext cx="2260801" cy="476386"/>
            <a:chOff x="0" y="-1"/>
            <a:chExt cx="4521600" cy="952770"/>
          </a:xfrm>
        </p:grpSpPr>
        <p:sp>
          <p:nvSpPr>
            <p:cNvPr id="58" name="矩形"/>
            <p:cNvSpPr/>
            <p:nvPr/>
          </p:nvSpPr>
          <p:spPr>
            <a:xfrm>
              <a:off x="0" y="-1"/>
              <a:ext cx="4521600" cy="95277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808080"/>
                </a:solidFill>
                <a:sym typeface="微软雅黑" panose="020B0503020204020204" charset="-122"/>
              </a:endParaRPr>
            </a:p>
          </p:txBody>
        </p:sp>
        <p:sp>
          <p:nvSpPr>
            <p:cNvPr id="59" name="How"/>
            <p:cNvSpPr txBox="1"/>
            <p:nvPr/>
          </p:nvSpPr>
          <p:spPr>
            <a:xfrm>
              <a:off x="0" y="76277"/>
              <a:ext cx="4521600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/>
                <a:t>How</a:t>
              </a:r>
              <a:endParaRPr sz="1400" kern="0"/>
            </a:p>
          </p:txBody>
        </p:sp>
      </p:grpSp>
      <p:grpSp>
        <p:nvGrpSpPr>
          <p:cNvPr id="63" name="矩形 16"/>
          <p:cNvGrpSpPr/>
          <p:nvPr/>
        </p:nvGrpSpPr>
        <p:grpSpPr>
          <a:xfrm>
            <a:off x="8400256" y="-1"/>
            <a:ext cx="2267745" cy="476386"/>
            <a:chOff x="0" y="-1"/>
            <a:chExt cx="4535488" cy="952770"/>
          </a:xfrm>
        </p:grpSpPr>
        <p:sp>
          <p:nvSpPr>
            <p:cNvPr id="61" name="矩形"/>
            <p:cNvSpPr/>
            <p:nvPr/>
          </p:nvSpPr>
          <p:spPr>
            <a:xfrm>
              <a:off x="0" y="-1"/>
              <a:ext cx="4535488" cy="95277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808080"/>
                </a:solidFill>
                <a:sym typeface="微软雅黑" panose="020B0503020204020204" charset="-122"/>
              </a:endParaRPr>
            </a:p>
          </p:txBody>
        </p:sp>
        <p:sp>
          <p:nvSpPr>
            <p:cNvPr id="62" name="Need"/>
            <p:cNvSpPr txBox="1"/>
            <p:nvPr/>
          </p:nvSpPr>
          <p:spPr>
            <a:xfrm>
              <a:off x="0" y="76277"/>
              <a:ext cx="4535488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/>
                <a:t>Need</a:t>
              </a:r>
              <a:endParaRPr sz="1400" kern="0"/>
            </a:p>
          </p:txBody>
        </p:sp>
      </p:grpSp>
      <p:grpSp>
        <p:nvGrpSpPr>
          <p:cNvPr id="66" name="矩形 11"/>
          <p:cNvGrpSpPr/>
          <p:nvPr/>
        </p:nvGrpSpPr>
        <p:grpSpPr>
          <a:xfrm>
            <a:off x="3816085" y="286"/>
            <a:ext cx="2260801" cy="522105"/>
            <a:chOff x="0" y="-1"/>
            <a:chExt cx="4521600" cy="1044208"/>
          </a:xfrm>
        </p:grpSpPr>
        <p:sp>
          <p:nvSpPr>
            <p:cNvPr id="64" name="矩形"/>
            <p:cNvSpPr/>
            <p:nvPr/>
          </p:nvSpPr>
          <p:spPr>
            <a:xfrm>
              <a:off x="0" y="-1"/>
              <a:ext cx="4521600" cy="1044208"/>
            </a:xfrm>
            <a:prstGeom prst="rect">
              <a:avLst/>
            </a:prstGeom>
            <a:solidFill>
              <a:srgbClr val="1091E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914400" hangingPunct="0">
                <a:defRPr sz="28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400" kern="0">
                <a:solidFill>
                  <a:srgbClr val="FFFFFF"/>
                </a:solidFill>
                <a:sym typeface="微软雅黑" panose="020B0503020204020204" charset="-122"/>
              </a:endParaRPr>
            </a:p>
          </p:txBody>
        </p:sp>
        <p:sp>
          <p:nvSpPr>
            <p:cNvPr id="65" name="Why"/>
            <p:cNvSpPr txBox="1"/>
            <p:nvPr/>
          </p:nvSpPr>
          <p:spPr>
            <a:xfrm>
              <a:off x="0" y="121995"/>
              <a:ext cx="4521600" cy="80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28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 hangingPunct="0"/>
              <a:r>
                <a:rPr sz="1400" kern="0">
                  <a:solidFill>
                    <a:srgbClr val="FFFFFF"/>
                  </a:solidFill>
                </a:rPr>
                <a:t>Why</a:t>
              </a:r>
              <a:endParaRPr sz="1400" kern="0">
                <a:solidFill>
                  <a:srgbClr val="FFFFFF"/>
                </a:solidFill>
              </a:endParaRPr>
            </a:p>
          </p:txBody>
        </p:sp>
      </p:grpSp>
      <p:sp>
        <p:nvSpPr>
          <p:cNvPr id="67" name="矩形 13"/>
          <p:cNvSpPr/>
          <p:nvPr/>
        </p:nvSpPr>
        <p:spPr>
          <a:xfrm>
            <a:off x="1524000" y="476672"/>
            <a:ext cx="9144000" cy="45720"/>
          </a:xfrm>
          <a:prstGeom prst="rect">
            <a:avLst/>
          </a:prstGeom>
          <a:solidFill>
            <a:srgbClr val="1091E0"/>
          </a:solidFill>
          <a:ln w="12700">
            <a:miter lim="400000"/>
          </a:ln>
        </p:spPr>
        <p:txBody>
          <a:bodyPr tIns="45720" bIns="45720" anchor="ctr"/>
          <a:lstStyle/>
          <a:p>
            <a:pPr algn="ctr" defTabSz="914400" hangingPunct="0">
              <a:defRPr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400" kern="0">
              <a:solidFill>
                <a:srgbClr val="FFFFFF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</p:spPr>
        <p:txBody>
          <a:bodyPr lIns="71437" tIns="71437" rIns="71437" bIns="71437"/>
          <a:lstStyle>
            <a:lvl1pPr defTabSz="410845">
              <a:defRPr sz="11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 panose="020005030000000200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封面">
    <p:bg>
      <p:bgPr>
        <a:solidFill>
          <a:srgbClr val="0A5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演示文档的标题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148844" y="2426075"/>
            <a:ext cx="7609111" cy="898322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410845">
              <a:spcBef>
                <a:spcPts val="0"/>
              </a:spcBef>
              <a:buSzTx/>
              <a:buNone/>
              <a:defRPr sz="4900">
                <a:solidFill>
                  <a:srgbClr val="FFFFFF"/>
                </a:solidFill>
                <a:latin typeface="Segoe Print" panose="02000600000000000000" charset="0"/>
                <a:ea typeface="Segoe Print" panose="02000600000000000000" charset="0"/>
                <a:cs typeface="Segoe Print" panose="02000600000000000000" charset="0"/>
                <a:sym typeface="Lantinghei SC Extralight"/>
              </a:defRPr>
            </a:lvl1pPr>
          </a:lstStyle>
          <a:p>
            <a:r>
              <a:t>演示文档的标题</a:t>
            </a:r>
          </a:p>
        </p:txBody>
      </p:sp>
      <p:sp>
        <p:nvSpPr>
          <p:cNvPr id="26" name="作者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48844" y="3415083"/>
            <a:ext cx="7609110" cy="467435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410845"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Segoe Print" panose="02000600000000000000" charset="0"/>
                <a:ea typeface="Segoe Print" panose="02000600000000000000" charset="0"/>
                <a:cs typeface="Segoe Print" panose="02000600000000000000" charset="0"/>
                <a:sym typeface="Lantinghei SC Extralight"/>
              </a:defRPr>
            </a:lvl1pPr>
          </a:lstStyle>
          <a:p>
            <a:r>
              <a:t>作者</a:t>
            </a:r>
          </a:p>
        </p:txBody>
      </p:sp>
      <p:sp>
        <p:nvSpPr>
          <p:cNvPr id="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9742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410845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47754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412750"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</a:lstStyle>
          <a:p>
            <a:pPr algn="ctr" hangingPunct="0"/>
            <a:fld id="{86CB4B4D-7CA3-9044-876B-883B54F8677D}" type="slidenum">
              <a:rPr kern="0"/>
            </a:fld>
            <a:endParaRPr ker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1pPr>
      <a:lvl2pPr marL="63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2pPr>
      <a:lvl3pPr marL="95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3pPr>
      <a:lvl4pPr marL="127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4pPr>
      <a:lvl5pPr marL="158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5pPr>
      <a:lvl6pPr marL="190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22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54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85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47754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412750"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</a:lstStyle>
          <a:p>
            <a:pPr algn="ctr" hangingPunct="0"/>
            <a:fld id="{86CB4B4D-7CA3-9044-876B-883B54F8677D}" type="slidenum">
              <a:rPr kern="0"/>
            </a:fld>
            <a:endParaRPr ker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ransition spd="med"/>
  <p:txStyles>
    <p:title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1pPr>
      <a:lvl2pPr marL="63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2pPr>
      <a:lvl3pPr marL="95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3pPr>
      <a:lvl4pPr marL="127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4pPr>
      <a:lvl5pPr marL="158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Light"/>
        </a:defRPr>
      </a:lvl5pPr>
      <a:lvl6pPr marL="190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22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54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85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defRPr sz="2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77" name="圆角矩形"/>
          <p:cNvSpPr/>
          <p:nvPr/>
        </p:nvSpPr>
        <p:spPr>
          <a:xfrm>
            <a:off x="1629716" y="1035234"/>
            <a:ext cx="8932568" cy="4787532"/>
          </a:xfrm>
          <a:prstGeom prst="roundRect">
            <a:avLst>
              <a:gd name="adj" fmla="val 4109"/>
            </a:avLst>
          </a:prstGeom>
          <a:solidFill>
            <a:srgbClr val="FFFFFF"/>
          </a:solidFill>
          <a:ln w="12700">
            <a:miter lim="400000"/>
          </a:ln>
          <a:effectLst>
            <a:outerShdw blurRad="165100" dist="90901" dir="5400000" rotWithShape="0">
              <a:srgbClr val="000000">
                <a:alpha val="23755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845" hangingPunct="0">
              <a:defRPr sz="3000" b="0">
                <a:solidFill>
                  <a:srgbClr val="2458D4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500" kern="0">
              <a:solidFill>
                <a:srgbClr val="2458D4"/>
              </a:solidFill>
              <a:sym typeface="Helvetica Neue Medium" panose="02000503000000020004"/>
            </a:endParaRPr>
          </a:p>
        </p:txBody>
      </p:sp>
      <p:sp>
        <p:nvSpPr>
          <p:cNvPr id="78" name="牛油果如何支持你…"/>
          <p:cNvSpPr txBox="1"/>
          <p:nvPr/>
        </p:nvSpPr>
        <p:spPr>
          <a:xfrm>
            <a:off x="1630385" y="2006595"/>
            <a:ext cx="8931231" cy="18979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ctr" defTabSz="292100" hangingPunct="0">
              <a:spcBef>
                <a:spcPts val="1000"/>
              </a:spcBef>
              <a:defRPr sz="8800" b="0">
                <a:latin typeface="FZLanTingHei6-GBK" panose="02000000000000000000" charset="-122"/>
                <a:ea typeface="FZLanTingHei6-GBK" panose="02000000000000000000" charset="-122"/>
                <a:cs typeface="FZLanTingHei6-GBK" panose="02000000000000000000" charset="-122"/>
                <a:sym typeface="FZLanTingHei6-GBK" panose="02000000000000000000" charset="-122"/>
              </a:defRPr>
            </a:pPr>
            <a:r>
              <a:rPr lang="en-US" altLang="zh-CN" sz="5750" b="1" kern="0" dirty="0" smtClean="0">
                <a:solidFill>
                  <a:srgbClr val="ED732E"/>
                </a:solidFill>
                <a:sym typeface="FZLanTingHei6-GBK" panose="02000000000000000000" charset="-122"/>
              </a:rPr>
              <a:t>2020-2021</a:t>
            </a:r>
            <a:endParaRPr sz="5750" b="1" kern="0" dirty="0">
              <a:solidFill>
                <a:srgbClr val="ED732E"/>
              </a:solidFill>
              <a:sym typeface="FZLanTingHei6-GBK" panose="02000000000000000000" charset="-122"/>
            </a:endParaRPr>
          </a:p>
          <a:p>
            <a:pPr algn="ctr" defTabSz="292100" hangingPunct="0">
              <a:spcBef>
                <a:spcPts val="1000"/>
              </a:spcBef>
              <a:defRPr sz="8800" b="0">
                <a:latin typeface="FZLanTingHei6-GBK" panose="02000000000000000000" charset="-122"/>
                <a:ea typeface="FZLanTingHei6-GBK" panose="02000000000000000000" charset="-122"/>
                <a:cs typeface="FZLanTingHei6-GBK" panose="02000000000000000000" charset="-122"/>
                <a:sym typeface="FZLanTingHei6-GBK" panose="02000000000000000000" charset="-122"/>
              </a:defRPr>
            </a:pPr>
            <a:r>
              <a:rPr lang="zh-CN" altLang="en-US" sz="5750" b="1" kern="0" dirty="0">
                <a:solidFill>
                  <a:srgbClr val="2458D4"/>
                </a:solidFill>
                <a:sym typeface="FZLanTingHei6-GBK" panose="02000000000000000000" charset="-122"/>
              </a:rPr>
              <a:t>新股</a:t>
            </a:r>
            <a:r>
              <a:rPr lang="zh-CN" altLang="en-US" sz="5750" b="1" kern="0" dirty="0" smtClean="0">
                <a:solidFill>
                  <a:srgbClr val="2458D4"/>
                </a:solidFill>
                <a:sym typeface="FZLanTingHei6-GBK" panose="02000000000000000000" charset="-122"/>
              </a:rPr>
              <a:t>投资年度总结</a:t>
            </a:r>
            <a:endParaRPr lang="zh-CN" altLang="en-US" sz="5750" b="1" kern="0" dirty="0">
              <a:solidFill>
                <a:srgbClr val="2458D4"/>
              </a:solidFill>
              <a:sym typeface="FZLanTingHei6-GBK" panose="02000000000000000000" charset="-122"/>
            </a:endParaRPr>
          </a:p>
        </p:txBody>
      </p:sp>
      <p:sp>
        <p:nvSpPr>
          <p:cNvPr id="79" name="2020.04.15"/>
          <p:cNvSpPr txBox="1"/>
          <p:nvPr/>
        </p:nvSpPr>
        <p:spPr>
          <a:xfrm>
            <a:off x="2952792" y="4493895"/>
            <a:ext cx="6287728" cy="2152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defTabSz="584200">
              <a:defRPr sz="6000" b="0">
                <a:solidFill>
                  <a:srgbClr val="434343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 algn="ctr" hangingPunct="0"/>
            <a:r>
              <a:rPr lang="en-US" altLang="zh-CN" sz="1400" b="1" kern="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特邀嘉宾</a:t>
            </a:r>
            <a:r>
              <a:rPr lang="en-US" altLang="zh-CN" sz="14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</a:t>
            </a:r>
            <a:r>
              <a:rPr lang="en-US" altLang="zh-CN" sz="1400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lang="zh-CN" altLang="en-US" sz="1400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仓总嘉措</a:t>
            </a:r>
            <a:endParaRPr lang="zh-CN" altLang="en-US" sz="1400" b="1" kern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wipe/>
  </p:transition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92a6da-26fb-4991-8650-fca7c5b4c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7148" y="81598"/>
            <a:ext cx="1994853" cy="70612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0" y="6396038"/>
            <a:ext cx="12192000" cy="427355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/>
            <a:r>
              <a:rPr lang="zh-CN" altLang="en-US" sz="1070" dirty="0">
                <a:solidFill>
                  <a:srgbClr val="9D9D9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提示：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 dirty="0">
              <a:cs typeface="微软雅黑" panose="020B050302020402020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247" y="582931"/>
            <a:ext cx="861960" cy="554356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lIns="35718" tIns="35718" rIns="35718" bIns="35718" anchor="ctr"/>
          <a:lstStyle/>
          <a:p>
            <a:pPr defTabSz="410845">
              <a:defRPr sz="7000" b="0">
                <a:latin typeface="Lantinghei SC Extralight"/>
                <a:ea typeface="Lantinghei SC Extralight"/>
              </a:defRPr>
            </a:pPr>
            <a:endParaRPr sz="1600">
              <a:latin typeface="Segoe Print" panose="02000600000000000000" charset="0"/>
              <a:ea typeface="Segoe Print" panose="02000600000000000000" charset="0"/>
              <a:cs typeface="微软雅黑" panose="020B050302020402020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战术层</a:t>
            </a:r>
            <a:endParaRPr lang="zh-CN" sz="4400" b="1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270524" y="1403434"/>
            <a:ext cx="4541904" cy="745715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乙组：乙头获配率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1849755" y="1901190"/>
            <a:ext cx="6036310" cy="745490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平均获配率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乙组募资额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乙组冻资额</a:t>
            </a:r>
            <a:endParaRPr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8308340" y="2485390"/>
            <a:ext cx="3773805" cy="3632835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+mn-ea"/>
                <a:ea typeface="+mn-ea"/>
              </a:rPr>
              <a:t>6000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亿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0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.21%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ea"/>
                <a:ea typeface="+mn-ea"/>
              </a:rPr>
              <a:t>7000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亿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0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.18%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ea"/>
                <a:ea typeface="+mn-ea"/>
              </a:rPr>
              <a:t>8000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亿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0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.16%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9000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亿：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0.14%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10000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亿：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0.13%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1828165" y="2485390"/>
          <a:ext cx="6170295" cy="363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843405"/>
                <a:gridCol w="1464945"/>
                <a:gridCol w="1464945"/>
              </a:tblGrid>
              <a:tr h="481330">
                <a:tc gridSpan="4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快手发售概况</a:t>
                      </a:r>
                      <a:endParaRPr lang="zh-CN" altLang="en-US" sz="1600" b="1" spc="12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19050">
                      <a:solidFill>
                        <a:srgbClr val="03A9F5"/>
                      </a:solidFill>
                      <a:prstDash val="solid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</a:tr>
              <a:tr h="480695"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股数</a:t>
                      </a:r>
                      <a:endParaRPr lang="zh-CN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手数</a:t>
                      </a:r>
                      <a:endParaRPr lang="zh-CN" altLang="en-US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</a:tcPr>
                </a:tc>
              </a:tr>
              <a:tr h="481330">
                <a:tc vMerge="1">
                  <a:tcPr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甲组</a:t>
                      </a:r>
                      <a:endParaRPr lang="zh-CN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乙组</a:t>
                      </a:r>
                      <a:endParaRPr lang="zh-CN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751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初始</a:t>
                      </a:r>
                      <a:endParaRPr lang="zh-CN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9,130,465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45,652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45,652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815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1档回拨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18,260,930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91,305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91,305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751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2档回拨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20,087,023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100,435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100,435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942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3档回拨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21,913,116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109,566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109,566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751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申请数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？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战术层</a:t>
            </a:r>
            <a:endParaRPr lang="zh-CN" sz="4400" b="1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270524" y="1403434"/>
            <a:ext cx="4541904" cy="745715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乙组：乙头获配率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8847455" y="2009775"/>
            <a:ext cx="3256280" cy="2491740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经验数据：</a:t>
            </a:r>
            <a:endParaRPr lang="zh-CN" altLang="en-US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dirty="0" smtClean="0">
                <a:solidFill>
                  <a:schemeClr val="bg1"/>
                </a:solidFill>
                <a:latin typeface="+mn-ea"/>
                <a:ea typeface="+mn-ea"/>
              </a:rPr>
              <a:t>会给乙头一点优惠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13180" y="2009775"/>
          <a:ext cx="6870700" cy="449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52500"/>
                <a:gridCol w="508000"/>
                <a:gridCol w="546100"/>
                <a:gridCol w="609600"/>
                <a:gridCol w="609600"/>
                <a:gridCol w="1016000"/>
                <a:gridCol w="990600"/>
                <a:gridCol w="1028700"/>
              </a:tblGrid>
              <a:tr h="165100">
                <a:tc rowSpan="2"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 gridSpan="6"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乙组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tc hMerge="1">
                  <a:tcPr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3175" cap="rnd">
                      <a:solidFill>
                        <a:srgbClr val="FFFFFF"/>
                      </a:solidFill>
                      <a:prstDash val="dot"/>
                    </a:lnB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合计冻资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乙组占比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</a:tr>
              <a:tr h="165100">
                <a:tc vMerge="1">
                  <a:tcPr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B w="19050" cap="rnd">
                      <a:solidFill>
                        <a:srgbClr val="03A9F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申购股数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申购人数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初始倍数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平均中签率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乙头中签率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冻结资金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3175">
                      <a:solidFill>
                        <a:srgbClr val="FFFFFF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 v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B w="19050" cap="rnd">
                      <a:solidFill>
                        <a:srgbClr val="03A9F5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B w="19050" cap="rnd">
                      <a:solidFill>
                        <a:srgbClr val="03A9F5"/>
                      </a:solidFill>
                      <a:prstDash val="solid"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网易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1,395,705,000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10,229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542.02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0.74%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1.25%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175,858,830,000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233,945,434,800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75.17%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京东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845,760,000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8,055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254.36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0.94%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199,599,360,000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280,758,698,000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71.09%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海吉亚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5,556,800,000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6,922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926.13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0.54%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0.87%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102,800,800,000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135,099,250,700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76.09%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康基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17,273,820,000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15,208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1,532.73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0.33%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0.51%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239,760,621,600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309,483,213,620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77.47%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欧康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15,140,881,500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15,685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2,858.66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0.17%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0.29%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221,965,322,790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294,398,411,020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75.40%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思摩尔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5,617,816,000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3,164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163.01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1.89%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2.20%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69,660,918,400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99,139,500,400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70.27%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正荣服务</a:t>
                      </a: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1,222,500,000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97.80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5.11%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5.20%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5,745,750,000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11,985,380,700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47.94%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永泰生物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1,433,600,000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1,052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286.72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1.74%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2.27%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15,769,600,000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28,553,646,000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55.23%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祖龙娱乐</a:t>
                      </a: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1,497,650,000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1,118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159.83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3.13%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17,372,740,000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26,741,375,600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64.97%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泰格医药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1,712,150,200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9,589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581.51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0.67%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1.17%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171,215,020,000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244,017,880,000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70.16%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农夫山泉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24,270,783,600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26,952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1786.17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0.22%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0.28%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521,821,847,400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670,940,966,900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77.77%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福禄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7,716,800,000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6,565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1543.36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0.32%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0.46%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68,679,520,000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112,007,808,300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61.32%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乐享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64,787,225,000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14,752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2383.20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0.21%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0.36%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204,079,758,750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279,662,462,100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72.97%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明源云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17,937,496,000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17,105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958.66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0.39%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0.57%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295,968,684,000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397,801,305,000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74.40%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嘉和生物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10,484,575,500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15,746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1749.03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0.29%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0.50%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251,629,812,000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358,956,540,000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70.10%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云顶新耀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3,030,860,000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12,689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953.85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0.52%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166,697,300,000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228,732,432,500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72.88%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卓越商企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13,688,800,000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14,126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912.59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0.55%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0.72%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146,196,384,000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208,920,782,280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69.98%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先声药业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10,404,948,000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12,510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798.60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0.63%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0.95%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142,547,787,600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210,438,110,200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67.74%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京东健康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6,291,212,500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30,788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658.94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0.33%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0.44%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444,033,778,250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568,620,493,202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78.09%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泡泡玛特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4,063,883,000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8,669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499.06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0.78%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0.91%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156,459,495,500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223,678,578,200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69.95%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医渡科技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21,274,095,000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44,452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2719.60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0.18%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0.30%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559,508,698,500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672,263,473,440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83.23%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92a6da-26fb-4991-8650-fca7c5b4c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7148" y="81598"/>
            <a:ext cx="1994853" cy="70612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0" y="6396038"/>
            <a:ext cx="12192000" cy="427355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/>
            <a:r>
              <a:rPr lang="zh-CN" altLang="en-US" sz="1070" dirty="0">
                <a:solidFill>
                  <a:srgbClr val="9D9D9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提示：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 dirty="0">
              <a:cs typeface="微软雅黑" panose="020B050302020402020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247" y="582931"/>
            <a:ext cx="861960" cy="554356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lIns="35718" tIns="35718" rIns="35718" bIns="35718" anchor="ctr"/>
          <a:lstStyle/>
          <a:p>
            <a:pPr defTabSz="410845">
              <a:defRPr sz="7000" b="0">
                <a:latin typeface="Lantinghei SC Extralight"/>
                <a:ea typeface="Lantinghei SC Extralight"/>
              </a:defRPr>
            </a:pPr>
            <a:endParaRPr sz="1600">
              <a:latin typeface="Segoe Print" panose="02000600000000000000" charset="0"/>
              <a:ea typeface="Segoe Print" panose="02000600000000000000" charset="0"/>
              <a:cs typeface="微软雅黑" panose="020B050302020402020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执行层</a:t>
            </a:r>
            <a:endParaRPr lang="zh-CN" sz="4400" b="1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5865" y="1604645"/>
            <a:ext cx="32327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多开户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5865" y="2774950"/>
            <a:ext cx="323278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</a:rPr>
              <a:t>杠杆倍数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5865" y="3945255"/>
            <a:ext cx="323278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</a:rPr>
              <a:t>抢融资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92a6da-26fb-4991-8650-fca7c5b4c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7148" y="81598"/>
            <a:ext cx="1994853" cy="70612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0" y="6396038"/>
            <a:ext cx="12192000" cy="427355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/>
            <a:r>
              <a:rPr lang="zh-CN" altLang="en-US" sz="1070">
                <a:solidFill>
                  <a:srgbClr val="9D9D9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提示：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>
              <a:cs typeface="微软雅黑" panose="020B050302020402020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247" y="582931"/>
            <a:ext cx="861960" cy="554356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lIns="35718" tIns="35718" rIns="35718" bIns="35718" anchor="ctr"/>
          <a:lstStyle/>
          <a:p>
            <a:pPr defTabSz="410845">
              <a:defRPr sz="7000" b="0">
                <a:latin typeface="Lantinghei SC Extralight"/>
                <a:ea typeface="Lantinghei SC Extralight"/>
              </a:defRPr>
            </a:pPr>
            <a:endParaRPr sz="1600">
              <a:latin typeface="Segoe Print" panose="02000600000000000000" charset="0"/>
              <a:ea typeface="Segoe Print" panose="02000600000000000000" charset="0"/>
              <a:cs typeface="微软雅黑" panose="020B050302020402020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写在最后的话</a:t>
            </a:r>
            <a:endParaRPr lang="zh-CN" sz="4400" b="1" spc="5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554369" y="1702149"/>
            <a:ext cx="7328646" cy="745715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愿你不再被割</a:t>
            </a:r>
            <a:endParaRPr lang="zh-CN" altLang="en-US" sz="36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1554369" y="2843879"/>
            <a:ext cx="7328646" cy="745715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愿你无脑赚钱</a:t>
            </a:r>
            <a:endParaRPr lang="zh-CN" altLang="en-US" sz="36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企业微信20190526123142.png" descr="企业微信20190526123142.png"/>
          <p:cNvPicPr>
            <a:picLocks noChangeAspect="1"/>
          </p:cNvPicPr>
          <p:nvPr/>
        </p:nvPicPr>
        <p:blipFill>
          <a:blip r:embed="rId1"/>
          <a:srcRect t="2205" b="23171"/>
          <a:stretch>
            <a:fillRect/>
          </a:stretch>
        </p:blipFill>
        <p:spPr>
          <a:xfrm>
            <a:off x="0" y="0"/>
            <a:ext cx="12192001" cy="50797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矩形"/>
          <p:cNvSpPr/>
          <p:nvPr/>
        </p:nvSpPr>
        <p:spPr>
          <a:xfrm>
            <a:off x="-1" y="751"/>
            <a:ext cx="12192001" cy="5078301"/>
          </a:xfrm>
          <a:prstGeom prst="rect">
            <a:avLst/>
          </a:prstGeom>
          <a:solidFill>
            <a:srgbClr val="002FC6">
              <a:alpha val="8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000" b="0"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500" kern="0">
              <a:solidFill>
                <a:srgbClr val="FFFFFF"/>
              </a:solidFill>
              <a:sym typeface="Helvetica Neue Medium" panose="02000503000000020004"/>
            </a:endParaRPr>
          </a:p>
        </p:txBody>
      </p:sp>
      <p:sp>
        <p:nvSpPr>
          <p:cNvPr id="188" name="Title 1"/>
          <p:cNvSpPr txBox="1"/>
          <p:nvPr/>
        </p:nvSpPr>
        <p:spPr>
          <a:xfrm>
            <a:off x="4538564" y="3744361"/>
            <a:ext cx="7158938" cy="7153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92500" lnSpcReduction="10000"/>
          </a:bodyPr>
          <a:lstStyle>
            <a:lvl1pPr algn="l" defTabSz="1828165">
              <a:lnSpc>
                <a:spcPct val="120000"/>
              </a:lnSpc>
              <a:defRPr sz="8800" b="0" spc="-200">
                <a:latin typeface="方正兰亭中粗黑_GBK" panose="02000000000000000000" charset="-122"/>
                <a:ea typeface="方正兰亭中粗黑_GBK" panose="02000000000000000000" charset="-122"/>
                <a:cs typeface="方正兰亭中粗黑_GBK" panose="02000000000000000000" charset="-122"/>
                <a:sym typeface="方正兰亭中粗黑_GBK" panose="02000000000000000000" charset="-122"/>
              </a:defRPr>
            </a:lvl1pPr>
          </a:lstStyle>
          <a:p>
            <a:pPr hangingPunct="0"/>
            <a:r>
              <a:rPr lang="zh-CN" altLang="en-US" sz="4400" kern="0" dirty="0" smtClean="0">
                <a:solidFill>
                  <a:srgbClr val="FFFFFF"/>
                </a:solidFill>
                <a:latin typeface="+mn-ea"/>
                <a:ea typeface="+mn-ea"/>
                <a:sym typeface="+mn-ea"/>
              </a:rPr>
              <a:t>自由问答</a:t>
            </a:r>
            <a:endParaRPr sz="4400" kern="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89" name="#"/>
          <p:cNvSpPr/>
          <p:nvPr/>
        </p:nvSpPr>
        <p:spPr>
          <a:xfrm>
            <a:off x="1488070" y="2445024"/>
            <a:ext cx="2446575" cy="3543737"/>
          </a:xfrm>
          <a:prstGeom prst="roundRect">
            <a:avLst>
              <a:gd name="adj" fmla="val 10712"/>
            </a:avLst>
          </a:prstGeom>
          <a:gradFill>
            <a:gsLst>
              <a:gs pos="0">
                <a:srgbClr val="EDB02E"/>
              </a:gs>
              <a:gs pos="100000">
                <a:srgbClr val="EC6337"/>
              </a:gs>
            </a:gsLst>
            <a:lin ang="5400000"/>
          </a:gradFill>
          <a:ln w="12700">
            <a:miter lim="400000"/>
          </a:ln>
          <a:effectLst>
            <a:outerShdw blurRad="317500" dist="356123" dir="6860758" rotWithShape="0">
              <a:srgbClr val="000000">
                <a:alpha val="10142"/>
              </a:srgbClr>
            </a:outerShdw>
          </a:effectLst>
        </p:spPr>
        <p:txBody>
          <a:bodyPr lIns="35719" tIns="35719" rIns="35719" bIns="35719" anchor="ctr"/>
          <a:lstStyle>
            <a:lvl1pPr defTabSz="1828165">
              <a:lnSpc>
                <a:spcPct val="120000"/>
              </a:lnSpc>
              <a:defRPr sz="20000" b="0" spc="-454">
                <a:latin typeface="方正兰亭中粗黑_GBK" panose="02000000000000000000" charset="-122"/>
                <a:ea typeface="方正兰亭中粗黑_GBK" panose="02000000000000000000" charset="-122"/>
                <a:cs typeface="方正兰亭中粗黑_GBK" panose="02000000000000000000" charset="-122"/>
                <a:sym typeface="方正兰亭中粗黑_GBK" panose="02000000000000000000" charset="-122"/>
              </a:defRPr>
            </a:lvl1pPr>
          </a:lstStyle>
          <a:p>
            <a:pPr algn="ctr" hangingPunct="0"/>
            <a:r>
              <a:rPr sz="10000" kern="0">
                <a:solidFill>
                  <a:srgbClr val="FFFFFF"/>
                </a:solidFill>
              </a:rPr>
              <a:t>#</a:t>
            </a:r>
            <a:endParaRPr sz="10000" ker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/>
          </a:ln>
        </p:spPr>
        <p:txBody>
          <a:bodyPr lIns="22860" rIns="22860" anchor="ctr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algn="ctr">
              <a:defRPr>
                <a:solidFill>
                  <a:srgbClr val="FFFFFF"/>
                </a:solidFill>
              </a:defRPr>
            </a:pPr>
            <a:endParaRPr sz="2400">
              <a:cs typeface="微软雅黑" panose="020B0503020204020204" charset="-122"/>
            </a:endParaRPr>
          </a:p>
        </p:txBody>
      </p:sp>
      <p:sp>
        <p:nvSpPr>
          <p:cNvPr id="150" name="富途网络演示文档标题"/>
          <p:cNvSpPr txBox="1"/>
          <p:nvPr/>
        </p:nvSpPr>
        <p:spPr>
          <a:xfrm>
            <a:off x="1784774" y="855134"/>
            <a:ext cx="8729980" cy="1229360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wrap="square" lIns="30480" rIns="30480" anchor="ctr"/>
          <a:lstStyle>
            <a:lvl1pPr marL="0" lvl="0" indent="0" algn="ctr" defTabSz="9144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8535" b="0" i="0" u="none" strike="noStrike" kern="1200" spc="0" baseline="0">
                <a:solidFill>
                  <a:srgbClr val="FFFFFF"/>
                </a:solidFill>
                <a:latin typeface="PingFang SC Regular"/>
                <a:ea typeface="PingFang SC Regular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r>
              <a:rPr lang="zh-CN" altLang="en-US" sz="7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风险声明</a:t>
            </a:r>
            <a:r>
              <a:rPr lang="zh-CN" altLang="en-US" sz="6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427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Risk Statements</a:t>
            </a:r>
            <a:endParaRPr lang="en-US" sz="427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84774" y="2436507"/>
            <a:ext cx="8807027" cy="344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>
              <a:lnSpc>
                <a:spcPct val="150000"/>
              </a:lnSpc>
            </a:pPr>
            <a:r>
              <a:rPr lang="zh-CN" altLang="en-US" sz="2400">
                <a:solidFill>
                  <a:srgbClr val="434343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charset="-122"/>
              </a:rPr>
              <a:t>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企业微信20190526123142.png" descr="企业微信20190526123142.png"/>
          <p:cNvPicPr>
            <a:picLocks noChangeAspect="1"/>
          </p:cNvPicPr>
          <p:nvPr/>
        </p:nvPicPr>
        <p:blipFill>
          <a:blip r:embed="rId1"/>
          <a:srcRect t="2205" b="23171"/>
          <a:stretch>
            <a:fillRect/>
          </a:stretch>
        </p:blipFill>
        <p:spPr>
          <a:xfrm>
            <a:off x="0" y="0"/>
            <a:ext cx="12192001" cy="50797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矩形"/>
          <p:cNvSpPr/>
          <p:nvPr/>
        </p:nvSpPr>
        <p:spPr>
          <a:xfrm>
            <a:off x="-1" y="751"/>
            <a:ext cx="12192001" cy="5078301"/>
          </a:xfrm>
          <a:prstGeom prst="rect">
            <a:avLst/>
          </a:prstGeom>
          <a:solidFill>
            <a:srgbClr val="002FC6">
              <a:alpha val="8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000" b="0"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500" kern="0">
              <a:solidFill>
                <a:srgbClr val="FFFFFF"/>
              </a:solidFill>
              <a:sym typeface="Helvetica Neue Medium" panose="02000503000000020004"/>
            </a:endParaRPr>
          </a:p>
        </p:txBody>
      </p:sp>
      <p:sp>
        <p:nvSpPr>
          <p:cNvPr id="188" name="Title 1"/>
          <p:cNvSpPr txBox="1"/>
          <p:nvPr/>
        </p:nvSpPr>
        <p:spPr>
          <a:xfrm>
            <a:off x="4538564" y="3744361"/>
            <a:ext cx="7158938" cy="7153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92500" lnSpcReduction="10000"/>
          </a:bodyPr>
          <a:lstStyle>
            <a:lvl1pPr algn="l" defTabSz="1828165">
              <a:lnSpc>
                <a:spcPct val="120000"/>
              </a:lnSpc>
              <a:defRPr sz="8800" b="0" spc="-200">
                <a:latin typeface="方正兰亭中粗黑_GBK" panose="02000000000000000000" charset="-122"/>
                <a:ea typeface="方正兰亭中粗黑_GBK" panose="02000000000000000000" charset="-122"/>
                <a:cs typeface="方正兰亭中粗黑_GBK" panose="02000000000000000000" charset="-122"/>
                <a:sym typeface="方正兰亭中粗黑_GBK" panose="02000000000000000000" charset="-122"/>
              </a:defRPr>
            </a:lvl1pPr>
          </a:lstStyle>
          <a:p>
            <a:pPr hangingPunct="0"/>
            <a:r>
              <a:rPr lang="en-US" altLang="zh-CN" sz="4400" kern="0" dirty="0" smtClean="0">
                <a:solidFill>
                  <a:srgbClr val="FFFFFF"/>
                </a:solidFill>
                <a:latin typeface="+mn-ea"/>
                <a:ea typeface="+mn-ea"/>
                <a:sym typeface="+mn-ea"/>
              </a:rPr>
              <a:t>2020</a:t>
            </a:r>
            <a:r>
              <a:rPr lang="zh-CN" altLang="en-US" sz="4400" kern="0" dirty="0" smtClean="0">
                <a:solidFill>
                  <a:srgbClr val="FFFFFF"/>
                </a:solidFill>
                <a:latin typeface="+mn-ea"/>
                <a:ea typeface="+mn-ea"/>
                <a:sym typeface="+mn-ea"/>
              </a:rPr>
              <a:t>反思与教训</a:t>
            </a:r>
            <a:endParaRPr lang="zh-CN" altLang="en-US" sz="4400" kern="0" dirty="0" smtClean="0">
              <a:solidFill>
                <a:srgbClr val="FFFF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89" name="#"/>
          <p:cNvSpPr/>
          <p:nvPr/>
        </p:nvSpPr>
        <p:spPr>
          <a:xfrm>
            <a:off x="1488070" y="2445024"/>
            <a:ext cx="2446575" cy="3543737"/>
          </a:xfrm>
          <a:prstGeom prst="roundRect">
            <a:avLst>
              <a:gd name="adj" fmla="val 10712"/>
            </a:avLst>
          </a:prstGeom>
          <a:gradFill>
            <a:gsLst>
              <a:gs pos="0">
                <a:srgbClr val="EDB02E"/>
              </a:gs>
              <a:gs pos="100000">
                <a:srgbClr val="EC6337"/>
              </a:gs>
            </a:gsLst>
            <a:lin ang="5400000"/>
          </a:gradFill>
          <a:ln w="12700">
            <a:miter lim="400000"/>
          </a:ln>
          <a:effectLst>
            <a:outerShdw blurRad="317500" dist="356123" dir="6860758" rotWithShape="0">
              <a:srgbClr val="000000">
                <a:alpha val="10142"/>
              </a:srgbClr>
            </a:outerShdw>
          </a:effectLst>
        </p:spPr>
        <p:txBody>
          <a:bodyPr lIns="35719" tIns="35719" rIns="35719" bIns="35719" anchor="ctr"/>
          <a:lstStyle>
            <a:lvl1pPr defTabSz="1828165">
              <a:lnSpc>
                <a:spcPct val="120000"/>
              </a:lnSpc>
              <a:defRPr sz="20000" b="0" spc="-454">
                <a:latin typeface="方正兰亭中粗黑_GBK" panose="02000000000000000000" charset="-122"/>
                <a:ea typeface="方正兰亭中粗黑_GBK" panose="02000000000000000000" charset="-122"/>
                <a:cs typeface="方正兰亭中粗黑_GBK" panose="02000000000000000000" charset="-122"/>
                <a:sym typeface="方正兰亭中粗黑_GBK" panose="02000000000000000000" charset="-122"/>
              </a:defRPr>
            </a:lvl1pPr>
          </a:lstStyle>
          <a:p>
            <a:pPr algn="ctr" hangingPunct="0"/>
            <a:r>
              <a:rPr sz="10000" kern="0">
                <a:solidFill>
                  <a:srgbClr val="FFFFFF"/>
                </a:solidFill>
              </a:rPr>
              <a:t>#</a:t>
            </a:r>
            <a:endParaRPr sz="10000" ker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92a6da-26fb-4991-8650-fca7c5b4c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7148" y="81598"/>
            <a:ext cx="1994853" cy="70612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0" y="6396038"/>
            <a:ext cx="12192000" cy="427355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/>
            <a:r>
              <a:rPr lang="zh-CN" altLang="en-US" sz="1070">
                <a:solidFill>
                  <a:srgbClr val="9D9D9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提示：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>
              <a:cs typeface="微软雅黑" panose="020B050302020402020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247" y="582931"/>
            <a:ext cx="861960" cy="554356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lIns="35718" tIns="35718" rIns="35718" bIns="35718" anchor="ctr"/>
          <a:lstStyle/>
          <a:p>
            <a:pPr defTabSz="410845">
              <a:defRPr sz="7000" b="0">
                <a:latin typeface="Lantinghei SC Extralight"/>
                <a:ea typeface="Lantinghei SC Extralight"/>
              </a:defRPr>
            </a:pPr>
            <a:endParaRPr sz="1600">
              <a:latin typeface="Segoe Print" panose="02000600000000000000" charset="0"/>
              <a:ea typeface="Segoe Print" panose="02000600000000000000" charset="0"/>
              <a:cs typeface="微软雅黑" panose="020B050302020402020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en-US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十大亏损股</a:t>
            </a:r>
            <a:endParaRPr lang="zh-CN" altLang="en-US" sz="4400" b="1" spc="5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1521460"/>
            <a:ext cx="10561320" cy="324104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92a6da-26fb-4991-8650-fca7c5b4c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7148" y="81598"/>
            <a:ext cx="1994853" cy="70612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0" y="6396038"/>
            <a:ext cx="12192000" cy="427355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/>
            <a:r>
              <a:rPr lang="zh-CN" altLang="en-US" sz="1070" dirty="0">
                <a:solidFill>
                  <a:srgbClr val="9D9D9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提示：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 dirty="0">
              <a:cs typeface="微软雅黑" panose="020B050302020402020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247" y="582931"/>
            <a:ext cx="861960" cy="554356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lIns="35718" tIns="35718" rIns="35718" bIns="35718" anchor="ctr"/>
          <a:lstStyle/>
          <a:p>
            <a:pPr defTabSz="410845">
              <a:defRPr sz="7000" b="0">
                <a:latin typeface="Lantinghei SC Extralight"/>
                <a:ea typeface="Lantinghei SC Extralight"/>
              </a:defRPr>
            </a:pPr>
            <a:endParaRPr sz="1600">
              <a:latin typeface="Segoe Print" panose="02000600000000000000" charset="0"/>
              <a:ea typeface="Segoe Print" panose="02000600000000000000" charset="0"/>
              <a:cs typeface="微软雅黑" panose="020B050302020402020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痛定思痛</a:t>
            </a:r>
            <a:endParaRPr lang="zh-CN" sz="4400" b="1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岳母刺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1262380"/>
            <a:ext cx="7113270" cy="502348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企业微信20190526123142.png" descr="企业微信20190526123142.png"/>
          <p:cNvPicPr>
            <a:picLocks noChangeAspect="1"/>
          </p:cNvPicPr>
          <p:nvPr/>
        </p:nvPicPr>
        <p:blipFill>
          <a:blip r:embed="rId1"/>
          <a:srcRect t="2205" b="23171"/>
          <a:stretch>
            <a:fillRect/>
          </a:stretch>
        </p:blipFill>
        <p:spPr>
          <a:xfrm>
            <a:off x="0" y="0"/>
            <a:ext cx="12192001" cy="50797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矩形"/>
          <p:cNvSpPr/>
          <p:nvPr/>
        </p:nvSpPr>
        <p:spPr>
          <a:xfrm>
            <a:off x="-1" y="751"/>
            <a:ext cx="12192001" cy="5078301"/>
          </a:xfrm>
          <a:prstGeom prst="rect">
            <a:avLst/>
          </a:prstGeom>
          <a:solidFill>
            <a:srgbClr val="002FC6">
              <a:alpha val="8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845" hangingPunct="0">
              <a:defRPr sz="3000" b="0"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500" kern="0">
              <a:solidFill>
                <a:srgbClr val="FFFFFF"/>
              </a:solidFill>
              <a:sym typeface="Helvetica Neue Medium" panose="02000503000000020004"/>
            </a:endParaRPr>
          </a:p>
        </p:txBody>
      </p:sp>
      <p:sp>
        <p:nvSpPr>
          <p:cNvPr id="188" name="Title 1"/>
          <p:cNvSpPr txBox="1"/>
          <p:nvPr/>
        </p:nvSpPr>
        <p:spPr>
          <a:xfrm>
            <a:off x="4538564" y="3744361"/>
            <a:ext cx="7158938" cy="7153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82500"/>
          </a:bodyPr>
          <a:lstStyle>
            <a:lvl1pPr algn="l" defTabSz="1828165">
              <a:lnSpc>
                <a:spcPct val="120000"/>
              </a:lnSpc>
              <a:defRPr sz="8800" b="0" spc="-200">
                <a:latin typeface="方正兰亭中粗黑_GBK" panose="02000000000000000000" charset="-122"/>
                <a:ea typeface="方正兰亭中粗黑_GBK" panose="02000000000000000000" charset="-122"/>
                <a:cs typeface="方正兰亭中粗黑_GBK" panose="02000000000000000000" charset="-122"/>
                <a:sym typeface="方正兰亭中粗黑_GBK" panose="02000000000000000000" charset="-122"/>
              </a:defRPr>
            </a:lvl1pPr>
          </a:lstStyle>
          <a:p>
            <a:pPr hangingPunct="0"/>
            <a:r>
              <a:rPr lang="zh-CN" sz="4400" kern="0" dirty="0" smtClean="0">
                <a:solidFill>
                  <a:srgbClr val="FFFFFF"/>
                </a:solidFill>
                <a:latin typeface="+mn-ea"/>
                <a:ea typeface="+mn-ea"/>
                <a:sym typeface="+mn-ea"/>
              </a:rPr>
              <a:t>一个完整的打新决策流程（快手）</a:t>
            </a:r>
            <a:endParaRPr lang="zh-CN" sz="4400" kern="0" dirty="0" smtClean="0">
              <a:solidFill>
                <a:srgbClr val="FFFF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89" name="#"/>
          <p:cNvSpPr/>
          <p:nvPr/>
        </p:nvSpPr>
        <p:spPr>
          <a:xfrm>
            <a:off x="1488070" y="2445024"/>
            <a:ext cx="2446575" cy="3543737"/>
          </a:xfrm>
          <a:prstGeom prst="roundRect">
            <a:avLst>
              <a:gd name="adj" fmla="val 10712"/>
            </a:avLst>
          </a:prstGeom>
          <a:gradFill>
            <a:gsLst>
              <a:gs pos="0">
                <a:srgbClr val="EDB02E"/>
              </a:gs>
              <a:gs pos="100000">
                <a:srgbClr val="EC6337"/>
              </a:gs>
            </a:gsLst>
            <a:lin ang="5400000"/>
          </a:gradFill>
          <a:ln w="12700">
            <a:miter lim="400000"/>
          </a:ln>
          <a:effectLst>
            <a:outerShdw blurRad="317500" dist="356123" dir="6860758" rotWithShape="0">
              <a:srgbClr val="000000">
                <a:alpha val="10142"/>
              </a:srgbClr>
            </a:outerShdw>
          </a:effectLst>
        </p:spPr>
        <p:txBody>
          <a:bodyPr lIns="35719" tIns="35719" rIns="35719" bIns="35719" anchor="ctr"/>
          <a:lstStyle>
            <a:lvl1pPr defTabSz="1828165">
              <a:lnSpc>
                <a:spcPct val="120000"/>
              </a:lnSpc>
              <a:defRPr sz="20000" b="0" spc="-454">
                <a:latin typeface="方正兰亭中粗黑_GBK" panose="02000000000000000000" charset="-122"/>
                <a:ea typeface="方正兰亭中粗黑_GBK" panose="02000000000000000000" charset="-122"/>
                <a:cs typeface="方正兰亭中粗黑_GBK" panose="02000000000000000000" charset="-122"/>
                <a:sym typeface="方正兰亭中粗黑_GBK" panose="02000000000000000000" charset="-122"/>
              </a:defRPr>
            </a:lvl1pPr>
          </a:lstStyle>
          <a:p>
            <a:pPr algn="ctr" hangingPunct="0"/>
            <a:r>
              <a:rPr sz="10000" kern="0">
                <a:solidFill>
                  <a:srgbClr val="FFFFFF"/>
                </a:solidFill>
              </a:rPr>
              <a:t>#</a:t>
            </a:r>
            <a:endParaRPr sz="10000" ker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92a6da-26fb-4991-8650-fca7c5b4c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7148" y="81598"/>
            <a:ext cx="1994853" cy="70612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0" y="6396038"/>
            <a:ext cx="12192000" cy="427355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/>
            <a:r>
              <a:rPr lang="zh-CN" altLang="en-US" sz="1070" dirty="0">
                <a:solidFill>
                  <a:srgbClr val="9D9D9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提示：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 dirty="0">
              <a:cs typeface="微软雅黑" panose="020B050302020402020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247" y="582931"/>
            <a:ext cx="861960" cy="554356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lIns="35718" tIns="35718" rIns="35718" bIns="35718" anchor="ctr"/>
          <a:lstStyle/>
          <a:p>
            <a:pPr defTabSz="410845">
              <a:defRPr sz="7000" b="0">
                <a:latin typeface="Lantinghei SC Extralight"/>
                <a:ea typeface="Lantinghei SC Extralight"/>
              </a:defRPr>
            </a:pPr>
            <a:endParaRPr sz="1600">
              <a:latin typeface="Segoe Print" panose="02000600000000000000" charset="0"/>
              <a:ea typeface="Segoe Print" panose="02000600000000000000" charset="0"/>
              <a:cs typeface="微软雅黑" panose="020B050302020402020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战略层</a:t>
            </a:r>
            <a:endParaRPr lang="zh-CN" sz="4400" b="1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5865" y="1604645"/>
            <a:ext cx="32327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大热大搞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5865" y="2774950"/>
            <a:ext cx="323278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</a:rPr>
              <a:t>不热少（不）搞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5865" y="3945255"/>
            <a:ext cx="323278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</a:rPr>
              <a:t>破发就割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5865" y="5115560"/>
            <a:ext cx="323278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</a:rPr>
              <a:t>首日就跑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392a6da-26fb-4991-8650-fca7c5b4c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7148" y="81598"/>
            <a:ext cx="1994853" cy="70612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0" y="6396038"/>
            <a:ext cx="12192000" cy="427355"/>
          </a:xfrm>
          <a:prstGeom prst="rect">
            <a:avLst/>
          </a:prstGeom>
          <a:noFill/>
          <a:ln>
            <a:noFill/>
          </a:ln>
        </p:spPr>
        <p:txBody>
          <a:bodyPr vert="horz" wrap="square" lIns="30480" tIns="30480" rIns="30480" bIns="30480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defTabSz="457200"/>
            <a:r>
              <a:rPr lang="zh-CN" altLang="en-US" sz="1070" dirty="0">
                <a:solidFill>
                  <a:srgbClr val="9D9D9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提示：本活动不构成任何证券、金融产品或工具要约、招揽、建议、意见或任何保证。直播内容为嘉宾或主持人的个人观点，作任何投资决策前宜先考虑风险及咨询独立意见，富途概不负任何之损失或亏损责任。金融产品买卖的亏损风险可以十分重大；因此，阁下必须仔细考虑，鉴于自己的财务状况及投资目标，买卖金融产品是否符合阁下。</a:t>
            </a:r>
            <a:endParaRPr lang="en-US" sz="2400" dirty="0">
              <a:cs typeface="微软雅黑" panose="020B0503020204020204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247" y="582931"/>
            <a:ext cx="861960" cy="554356"/>
          </a:xfrm>
          <a:prstGeom prst="rect">
            <a:avLst/>
          </a:prstGeom>
          <a:solidFill>
            <a:srgbClr val="2458D4"/>
          </a:solidFill>
          <a:ln w="12700">
            <a:miter/>
          </a:ln>
        </p:spPr>
        <p:txBody>
          <a:bodyPr lIns="35718" tIns="35718" rIns="35718" bIns="35718" anchor="ctr"/>
          <a:lstStyle/>
          <a:p>
            <a:pPr defTabSz="410845">
              <a:defRPr sz="7000" b="0">
                <a:latin typeface="Lantinghei SC Extralight"/>
                <a:ea typeface="Lantinghei SC Extralight"/>
              </a:defRPr>
            </a:pPr>
            <a:endParaRPr sz="1600">
              <a:latin typeface="Segoe Print" panose="02000600000000000000" charset="0"/>
              <a:ea typeface="Segoe Print" panose="02000600000000000000" charset="0"/>
              <a:cs typeface="微软雅黑" panose="020B050302020402020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战术层</a:t>
            </a:r>
            <a:endParaRPr lang="zh-CN" sz="4400" b="1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270524" y="1403434"/>
            <a:ext cx="4541904" cy="745715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甲组：一手中签率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1849755" y="1901190"/>
            <a:ext cx="6036310" cy="745490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平均中签率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甲组总手数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甲组总申请数</a:t>
            </a:r>
            <a:endParaRPr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1828165" y="2485390"/>
          <a:ext cx="6170295" cy="363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843405"/>
                <a:gridCol w="1464945"/>
                <a:gridCol w="1464945"/>
              </a:tblGrid>
              <a:tr h="481330">
                <a:tc gridSpan="4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快手发售概况</a:t>
                      </a:r>
                      <a:endParaRPr lang="zh-CN" altLang="en-US" sz="1600" b="1" spc="12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19050">
                      <a:solidFill>
                        <a:srgbClr val="03A9F5"/>
                      </a:solidFill>
                      <a:prstDash val="solid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</a:tr>
              <a:tr h="480695"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endParaRPr lang="en-US" altLang="en-US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股数</a:t>
                      </a:r>
                      <a:endParaRPr lang="zh-CN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手数</a:t>
                      </a:r>
                      <a:endParaRPr lang="zh-CN" altLang="en-US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</a:tcPr>
                </a:tc>
              </a:tr>
              <a:tr h="481330">
                <a:tc vMerge="1">
                  <a:tcPr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 vMerge="1">
                  <a:tcPr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B w="19050">
                      <a:solidFill>
                        <a:srgbClr val="03A9F5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甲组</a:t>
                      </a:r>
                      <a:endParaRPr lang="zh-CN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600" b="1" spc="120">
                          <a:solidFill>
                            <a:srgbClr val="03A9F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乙组</a:t>
                      </a:r>
                      <a:endParaRPr lang="zh-CN" sz="1600" b="1" spc="120">
                        <a:solidFill>
                          <a:srgbClr val="03A9F5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751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初始</a:t>
                      </a:r>
                      <a:endParaRPr lang="zh-CN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9,130,465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45,652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45,652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815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1档回拨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18,260,930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91,305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91,305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751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2档回拨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20,087,023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100,435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100,435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942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3档回拨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21,913,116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109,566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40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109,566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751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申请数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？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3"/>
          <p:cNvSpPr txBox="1"/>
          <p:nvPr/>
        </p:nvSpPr>
        <p:spPr>
          <a:xfrm>
            <a:off x="8308340" y="2485390"/>
            <a:ext cx="3773805" cy="2491740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100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万人：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.96%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110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万人：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9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.96%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120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万人：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9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.13%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205754" y="546847"/>
            <a:ext cx="10990074" cy="715423"/>
          </a:xfrm>
          <a:prstGeom prst="rect">
            <a:avLst/>
          </a:prstGeom>
          <a:ln w="12700">
            <a:miter/>
          </a:ln>
        </p:spPr>
        <p:txBody>
          <a:bodyPr lIns="0" tIns="0" rIns="0" bIns="0"/>
          <a:lstStyle>
            <a:lvl1pPr lvl="0" algn="l" defTabSz="1828165">
              <a:defRPr sz="8800" b="0" spc="-200">
                <a:solidFill>
                  <a:srgbClr val="2458D4"/>
                </a:solidFill>
                <a:latin typeface="方正兰亭粗黑_GBK" panose="02000000000000000000" charset="-122"/>
                <a:ea typeface="方正兰亭粗黑_GBK" panose="02000000000000000000" charset="-122"/>
              </a:defRPr>
            </a:lvl1pPr>
          </a:lstStyle>
          <a:p>
            <a:r>
              <a:rPr lang="zh-CN" sz="4400" b="1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战术层</a:t>
            </a:r>
            <a:endParaRPr lang="zh-CN" sz="4400" b="1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270524" y="1403434"/>
            <a:ext cx="4541904" cy="745715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甲组：一手中签率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376045" y="2099310"/>
          <a:ext cx="7790815" cy="445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75"/>
                <a:gridCol w="788670"/>
                <a:gridCol w="760730"/>
                <a:gridCol w="731520"/>
                <a:gridCol w="688975"/>
                <a:gridCol w="688340"/>
                <a:gridCol w="688975"/>
                <a:gridCol w="688340"/>
                <a:gridCol w="688975"/>
                <a:gridCol w="688340"/>
                <a:gridCol w="688975"/>
              </a:tblGrid>
              <a:tr h="234315"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回拨后手数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申购人数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平均中签率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1手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10手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20手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50手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100手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200手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A9F5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网易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102,900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360,846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28.52%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22.90%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45.40%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京东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159,600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388,041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41.13%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54.00%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海吉亚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296,756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50.55%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8.80%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38.00%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56.00%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康基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112,700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398,195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28.30%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12.60%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23.60%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57.50%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90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欧康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52,965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341,214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15.52%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10.50%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46.00%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68.00%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思摩尔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106,256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181,080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58.68%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54.00%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泰格医药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115,095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310,395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37.08%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17.60%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34.80%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84.00%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农夫山泉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262,057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680,580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38.50%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23.00%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48.00%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福禄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382,273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13.08%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11.00%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12.80%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55.00%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乐享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135,925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352,495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38.56%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明源云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69,228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411,831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16.81%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15.80%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36.50%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68.00%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嘉和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59,941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475,618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12.60%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7.30%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13.60%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32.50%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180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云顶新耀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31,774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296,068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10.73%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28.80%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69.00%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卓越商企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75,000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365,747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20.51%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11.40%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22.40%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50.30%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京东健康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420,090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815,421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51.52%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43.00%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48.00%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64.00%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泡泡玛特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159,466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470,584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33.89%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15.00%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31.90%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56.00%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50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医渡科技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391,125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1,174,302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33.31%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30.00%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32.00%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41.00%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64.00%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稳中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43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快手科技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291,121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1,300,000 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22.39%</a:t>
                      </a: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90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？</a:t>
                      </a:r>
                      <a:endParaRPr lang="zh-CN" altLang="en-US" sz="90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solidFill>
                          <a:srgbClr val="40404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 rot="5400000">
            <a:off x="1748790" y="4023360"/>
            <a:ext cx="4451985" cy="603885"/>
          </a:xfrm>
          <a:prstGeom prst="rect">
            <a:avLst/>
          </a:prstGeom>
          <a:noFill/>
          <a:ln w="38100" cap="flat">
            <a:solidFill>
              <a:schemeClr val="accent5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Off val="13529"/>
                  </a:schemeClr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ctr" forceAA="0">
            <a:spAutoFit/>
          </a:bodyPr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9" name="矩形 8"/>
          <p:cNvSpPr/>
          <p:nvPr/>
        </p:nvSpPr>
        <p:spPr>
          <a:xfrm rot="5400000">
            <a:off x="2425700" y="4023360"/>
            <a:ext cx="4451985" cy="603885"/>
          </a:xfrm>
          <a:prstGeom prst="rect">
            <a:avLst/>
          </a:prstGeom>
          <a:noFill/>
          <a:ln w="38100" cap="flat">
            <a:solidFill>
              <a:schemeClr val="accent6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Off val="13529"/>
                  </a:schemeClr>
                </a:solidFill>
              </a14:hiddenFill>
            </a:ext>
          </a:ex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71437" tIns="71437" rIns="71437" bIns="71437" numCol="1" spcCol="38100" rtlCol="0" anchor="ctr" forceAA="0">
            <a:spAutoFit/>
          </a:bodyPr>
          <a:p>
            <a:pPr marL="0" marR="0" indent="0" algn="ctr" defTabSz="8210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 panose="02000503000000020004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9257030" y="2148840"/>
            <a:ext cx="3773805" cy="2491740"/>
          </a:xfrm>
          <a:prstGeom prst="rect">
            <a:avLst/>
          </a:prstGeom>
          <a:noFill/>
          <a:ln>
            <a:noFill/>
          </a:ln>
        </p:spPr>
        <p:txBody>
          <a:bodyPr vert="horz" wrap="square" lIns="60959" tIns="60959" rIns="60959" bIns="60959" numCol="1" spcCol="38100" anchor="t"/>
          <a:lstStyle>
            <a:lvl1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1pPr>
            <a:lvl2pPr marL="0" lvl="1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2pPr>
            <a:lvl3pPr marL="0" lvl="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3pPr>
            <a:lvl4pPr marL="0" lvl="3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4pPr>
            <a:lvl5pPr marL="0" lvl="4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5pPr>
            <a:lvl6pPr marL="0" lvl="5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6pPr>
            <a:lvl7pPr marL="0" lvl="6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7pPr>
            <a:lvl8pPr marL="0" lvl="7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8pPr>
            <a:lvl9pPr marL="0" lvl="8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kern="1200" spc="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经验数据：</a:t>
            </a:r>
            <a:endParaRPr lang="zh-CN" altLang="en-US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调减</a:t>
            </a:r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10-20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</a:rPr>
              <a:t>个百分点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0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TABLE_BEAUTIFY" val="smartTable{d6fcfe3b-6944-4fbb-9f62-cf8608c98138}"/>
  <p:tag name="TABLE_RECT" val="158.75*180.996*642.5*321.1"/>
  <p:tag name="TABLE_EMPHASIZE_COLOR" val="240117"/>
  <p:tag name="TABLE_ONEKEY_SKIN_IDX" val="0"/>
  <p:tag name="TABLE_SKINIDX" val="0"/>
  <p:tag name="TABLE_COLORIDX" val="2"/>
  <p:tag name="TABLE_COLOR_RGB" val="0x000000*0xFFFFFF*0x212121*0xFFFFFF*0x03A9F5*0x00BCD5*0x009788*0x4CB050*0x8CC34B*0xCDDC39"/>
  <p:tag name="TABLE_ENDDRAG_ORIGIN_RECT" val="485*286"/>
  <p:tag name="TABLE_ENDDRAG_RECT" val="137*195*485*286"/>
  <p:tag name="TABLE_AUTOADJUST_FLAG" val="1"/>
</p:tagLst>
</file>

<file path=ppt/tags/tag3.xml><?xml version="1.0" encoding="utf-8"?>
<p:tagLst xmlns:p="http://schemas.openxmlformats.org/presentationml/2006/main">
  <p:tag name="KSO_WM_UNIT_TABLE_BEAUTIFY" val="smartTable{64b7336d-a9b8-4807-a377-4c51dfedb21d}"/>
  <p:tag name="TABLE_EMPHASIZE_COLOR" val="240117"/>
  <p:tag name="TABLE_SKINIDX" val="0"/>
  <p:tag name="TABLE_COLORIDX" val="2"/>
  <p:tag name="TABLE_COLOR_RGB" val="0x000000*0xFFFFFF*0x212121*0xFFFFFF*0x03A9F5*0x00BCD5*0x009788*0x4CB050*0x8CC34B*0xCDDC39"/>
  <p:tag name="TABLE_ENDDRAG_ORIGIN_RECT" val="613*350"/>
  <p:tag name="TABLE_ENDDRAG_RECT" val="115*163*613*350"/>
</p:tagLst>
</file>

<file path=ppt/tags/tag4.xml><?xml version="1.0" encoding="utf-8"?>
<p:tagLst xmlns:p="http://schemas.openxmlformats.org/presentationml/2006/main">
  <p:tag name="KSO_WM_UNIT_TABLE_BEAUTIFY" val="smartTable{d6fcfe3b-6944-4fbb-9f62-cf8608c98138}"/>
  <p:tag name="TABLE_RECT" val="158.75*180.996*642.5*321.1"/>
  <p:tag name="TABLE_EMPHASIZE_COLOR" val="240117"/>
  <p:tag name="TABLE_ONEKEY_SKIN_IDX" val="0"/>
  <p:tag name="TABLE_SKINIDX" val="0"/>
  <p:tag name="TABLE_COLORIDX" val="2"/>
  <p:tag name="TABLE_COLOR_RGB" val="0x000000*0xFFFFFF*0x212121*0xFFFFFF*0x03A9F5*0x00BCD5*0x009788*0x4CB050*0x8CC34B*0xCDDC39"/>
  <p:tag name="TABLE_ENDDRAG_ORIGIN_RECT" val="485*286"/>
  <p:tag name="TABLE_ENDDRAG_RECT" val="137*195*485*286"/>
  <p:tag name="TABLE_AUTOADJUST_FLAG" val="1"/>
</p:tagLst>
</file>

<file path=ppt/tags/tag5.xml><?xml version="1.0" encoding="utf-8"?>
<p:tagLst xmlns:p="http://schemas.openxmlformats.org/presentationml/2006/main">
  <p:tag name="KSO_WM_UNIT_TABLE_BEAUTIFY" val="smartTable{ed98346b-b486-4e5f-b807-051ce1bfffc9}"/>
  <p:tag name="TABLE_EMPHASIZE_COLOR" val="240117"/>
  <p:tag name="TABLE_SKINIDX" val="0"/>
  <p:tag name="TABLE_COLORIDX" val="2"/>
  <p:tag name="TABLE_COLOR_RGB" val="0x000000*0xFFFFFF*0x212121*0xFFFFFF*0x03A9F5*0x00BCD5*0x009788*0x4CB050*0x8CC34B*0xCDDC39"/>
</p:tagLst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微软雅黑"/>
        <a:ea typeface="微软雅黑"/>
        <a:cs typeface="微软雅黑"/>
      </a:majorFont>
      <a:minorFont>
        <a:latin typeface="微软雅黑"/>
        <a:ea typeface="微软雅黑"/>
        <a:cs typeface="微软雅黑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微软雅黑"/>
        <a:ea typeface="微软雅黑"/>
        <a:cs typeface="微软雅黑"/>
      </a:majorFont>
      <a:minorFont>
        <a:latin typeface="微软雅黑"/>
        <a:ea typeface="微软雅黑"/>
        <a:cs typeface="微软雅黑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05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4595</Words>
  <Application>WPS 演示</Application>
  <PresentationFormat>宽屏</PresentationFormat>
  <Paragraphs>1049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Helvetica Neue Medium</vt:lpstr>
      <vt:lpstr>Helvetica Neue</vt:lpstr>
      <vt:lpstr>Helvetica Light</vt:lpstr>
      <vt:lpstr>Helvetica Neue Light</vt:lpstr>
      <vt:lpstr>Segoe Print</vt:lpstr>
      <vt:lpstr>Lantinghei SC Extralight</vt:lpstr>
      <vt:lpstr>微软雅黑</vt:lpstr>
      <vt:lpstr>FZLanTingHei6-GBK</vt:lpstr>
      <vt:lpstr>DIN-Light</vt:lpstr>
      <vt:lpstr>Calibri</vt:lpstr>
      <vt:lpstr>PingFang SC Regular</vt:lpstr>
      <vt:lpstr>微软雅黑 Light</vt:lpstr>
      <vt:lpstr>方正兰亭中粗黑_GBK</vt:lpstr>
      <vt:lpstr>黑体</vt:lpstr>
      <vt:lpstr>方正兰亭粗黑_GBK</vt:lpstr>
      <vt:lpstr>Arial Unicode MS</vt:lpstr>
      <vt:lpstr>Black</vt:lpstr>
      <vt:lpstr>1_Black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mattguo(郭智男)</dc:creator>
  <cp:lastModifiedBy>笨小朱²º¹4</cp:lastModifiedBy>
  <cp:revision>19</cp:revision>
  <dcterms:created xsi:type="dcterms:W3CDTF">2021-01-14T08:59:00Z</dcterms:created>
  <dcterms:modified xsi:type="dcterms:W3CDTF">2021-01-25T07:36:08Z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